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73" r:id="rId4"/>
    <p:sldId id="274" r:id="rId5"/>
    <p:sldId id="275" r:id="rId6"/>
    <p:sldId id="276" r:id="rId7"/>
    <p:sldId id="277" r:id="rId8"/>
    <p:sldId id="280" r:id="rId9"/>
    <p:sldId id="282" r:id="rId10"/>
    <p:sldId id="283" r:id="rId11"/>
    <p:sldId id="281" r:id="rId12"/>
    <p:sldId id="268" r:id="rId13"/>
    <p:sldId id="278" r:id="rId14"/>
    <p:sldId id="279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F00"/>
    <a:srgbClr val="A14949"/>
    <a:srgbClr val="AB6C6D"/>
    <a:srgbClr val="FFCC00"/>
    <a:srgbClr val="5AA0F5"/>
    <a:srgbClr val="EF7A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Stijl, thema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Stijl, lich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E25E649-3F16-4E02-A733-19D2CDBF48F0}" styleName="Stijl, gemiddeld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ijl, lich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91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370" y="53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Blad1!$A$2</c:f>
              <c:strCache>
                <c:ptCount val="1"/>
                <c:pt idx="0">
                  <c:v>b4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Blad1!$B$1:$E$1</c:f>
              <c:numCache>
                <c:formatCode>General</c:formatCode>
                <c:ptCount val="4"/>
                <c:pt idx="0">
                  <c:v>10</c:v>
                </c:pt>
                <c:pt idx="1">
                  <c:v>50</c:v>
                </c:pt>
                <c:pt idx="2">
                  <c:v>100</c:v>
                </c:pt>
                <c:pt idx="3">
                  <c:v>1000</c:v>
                </c:pt>
              </c:numCache>
            </c:numRef>
          </c:cat>
          <c:val>
            <c:numRef>
              <c:f>Blad1!$B$2:$E$2</c:f>
              <c:numCache>
                <c:formatCode>General</c:formatCode>
                <c:ptCount val="4"/>
                <c:pt idx="0">
                  <c:v>-27</c:v>
                </c:pt>
                <c:pt idx="1">
                  <c:v>-27</c:v>
                </c:pt>
                <c:pt idx="2">
                  <c:v>-28</c:v>
                </c:pt>
                <c:pt idx="3">
                  <c:v>-30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73-4362-9F87-6A31CFD16660}"/>
            </c:ext>
          </c:extLst>
        </c:ser>
        <c:ser>
          <c:idx val="1"/>
          <c:order val="1"/>
          <c:tx>
            <c:strRef>
              <c:f>Blad1!$A$3</c:f>
              <c:strCache>
                <c:ptCount val="1"/>
                <c:pt idx="0">
                  <c:v>c1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Blad1!$B$1:$E$1</c:f>
              <c:numCache>
                <c:formatCode>General</c:formatCode>
                <c:ptCount val="4"/>
                <c:pt idx="0">
                  <c:v>10</c:v>
                </c:pt>
                <c:pt idx="1">
                  <c:v>50</c:v>
                </c:pt>
                <c:pt idx="2">
                  <c:v>100</c:v>
                </c:pt>
                <c:pt idx="3">
                  <c:v>1000</c:v>
                </c:pt>
              </c:numCache>
            </c:numRef>
          </c:cat>
          <c:val>
            <c:numRef>
              <c:f>Blad1!$B$3:$E$3</c:f>
              <c:numCache>
                <c:formatCode>General</c:formatCode>
                <c:ptCount val="4"/>
                <c:pt idx="0">
                  <c:v>-29</c:v>
                </c:pt>
                <c:pt idx="1">
                  <c:v>-29</c:v>
                </c:pt>
                <c:pt idx="2">
                  <c:v>-35</c:v>
                </c:pt>
                <c:pt idx="3">
                  <c:v>-35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473-4362-9F87-6A31CFD166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7313288"/>
        <c:axId val="367313680"/>
      </c:lineChart>
      <c:catAx>
        <c:axId val="3673132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367313680"/>
        <c:crosses val="autoZero"/>
        <c:auto val="1"/>
        <c:lblAlgn val="ctr"/>
        <c:lblOffset val="100"/>
        <c:noMultiLvlLbl val="0"/>
      </c:catAx>
      <c:valAx>
        <c:axId val="367313680"/>
        <c:scaling>
          <c:orientation val="minMax"/>
          <c:max val="-2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367313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9DF1-C7AD-453A-842C-2736253ADCAD}" type="datetimeFigureOut">
              <a:rPr lang="nl-NL" smtClean="0"/>
              <a:t>24-5-2019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D33D-12B0-4BCE-8ECF-28EAA2D692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3394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9DF1-C7AD-453A-842C-2736253ADCAD}" type="datetimeFigureOut">
              <a:rPr lang="nl-NL" smtClean="0"/>
              <a:t>24-5-2019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D33D-12B0-4BCE-8ECF-28EAA2D692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3260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9DF1-C7AD-453A-842C-2736253ADCAD}" type="datetimeFigureOut">
              <a:rPr lang="nl-NL" smtClean="0"/>
              <a:t>24-5-2019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D33D-12B0-4BCE-8ECF-28EAA2D69223}" type="slidenum">
              <a:rPr lang="nl-NL" smtClean="0"/>
              <a:t>‹nr.›</a:t>
            </a:fld>
            <a:endParaRPr lang="nl-NL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8501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9DF1-C7AD-453A-842C-2736253ADCAD}" type="datetimeFigureOut">
              <a:rPr lang="nl-NL" smtClean="0"/>
              <a:t>24-5-2019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D33D-12B0-4BCE-8ECF-28EAA2D692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9286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9DF1-C7AD-453A-842C-2736253ADCAD}" type="datetimeFigureOut">
              <a:rPr lang="nl-NL" smtClean="0"/>
              <a:t>24-5-2019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D33D-12B0-4BCE-8ECF-28EAA2D69223}" type="slidenum">
              <a:rPr lang="nl-NL" smtClean="0"/>
              <a:t>‹nr.›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9930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9DF1-C7AD-453A-842C-2736253ADCAD}" type="datetimeFigureOut">
              <a:rPr lang="nl-NL" smtClean="0"/>
              <a:t>24-5-2019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D33D-12B0-4BCE-8ECF-28EAA2D692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8350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9DF1-C7AD-453A-842C-2736253ADCAD}" type="datetimeFigureOut">
              <a:rPr lang="nl-NL" smtClean="0"/>
              <a:t>24-5-2019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D33D-12B0-4BCE-8ECF-28EAA2D692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3924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9DF1-C7AD-453A-842C-2736253ADCAD}" type="datetimeFigureOut">
              <a:rPr lang="nl-NL" smtClean="0"/>
              <a:t>24-5-2019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D33D-12B0-4BCE-8ECF-28EAA2D692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3008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9DF1-C7AD-453A-842C-2736253ADCAD}" type="datetimeFigureOut">
              <a:rPr lang="nl-NL" smtClean="0"/>
              <a:t>24-5-2019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D33D-12B0-4BCE-8ECF-28EAA2D692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369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9DF1-C7AD-453A-842C-2736253ADCAD}" type="datetimeFigureOut">
              <a:rPr lang="nl-NL" smtClean="0"/>
              <a:t>24-5-2019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D33D-12B0-4BCE-8ECF-28EAA2D692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2121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9DF1-C7AD-453A-842C-2736253ADCAD}" type="datetimeFigureOut">
              <a:rPr lang="nl-NL" smtClean="0"/>
              <a:t>24-5-2019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D33D-12B0-4BCE-8ECF-28EAA2D692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5402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9DF1-C7AD-453A-842C-2736253ADCAD}" type="datetimeFigureOut">
              <a:rPr lang="nl-NL" smtClean="0"/>
              <a:t>24-5-2019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D33D-12B0-4BCE-8ECF-28EAA2D692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8608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9DF1-C7AD-453A-842C-2736253ADCAD}" type="datetimeFigureOut">
              <a:rPr lang="nl-NL" smtClean="0"/>
              <a:t>24-5-2019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D33D-12B0-4BCE-8ECF-28EAA2D692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9804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9DF1-C7AD-453A-842C-2736253ADCAD}" type="datetimeFigureOut">
              <a:rPr lang="nl-NL" smtClean="0"/>
              <a:t>24-5-2019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D33D-12B0-4BCE-8ECF-28EAA2D692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2628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9DF1-C7AD-453A-842C-2736253ADCAD}" type="datetimeFigureOut">
              <a:rPr lang="nl-NL" smtClean="0"/>
              <a:t>24-5-2019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D33D-12B0-4BCE-8ECF-28EAA2D692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6834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9DF1-C7AD-453A-842C-2736253ADCAD}" type="datetimeFigureOut">
              <a:rPr lang="nl-NL" smtClean="0"/>
              <a:t>24-5-2019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D33D-12B0-4BCE-8ECF-28EAA2D692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607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09DF1-C7AD-453A-842C-2736253ADCAD}" type="datetimeFigureOut">
              <a:rPr lang="nl-NL" smtClean="0"/>
              <a:t>24-5-2019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10D33D-12B0-4BCE-8ECF-28EAA2D6922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7554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/>
              <a:t>Protein</a:t>
            </a:r>
            <a:r>
              <a:rPr lang="nl-NL" dirty="0"/>
              <a:t> </a:t>
            </a:r>
            <a:r>
              <a:rPr lang="nl-NL" dirty="0" err="1"/>
              <a:t>pow</a:t>
            </a:r>
            <a:r>
              <a:rPr lang="nl-NL" dirty="0"/>
              <a:t>(d)er</a:t>
            </a:r>
            <a:br>
              <a:rPr lang="nl-NL" dirty="0"/>
            </a:b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proteim</a:t>
            </a:r>
            <a:endParaRPr lang="nl-NL" dirty="0"/>
          </a:p>
          <a:p>
            <a:r>
              <a:rPr lang="nl-NL" sz="1400" dirty="0"/>
              <a:t>Valerie, Amber &amp; Machiel</a:t>
            </a:r>
          </a:p>
        </p:txBody>
      </p:sp>
    </p:spTree>
    <p:extLst>
      <p:ext uri="{BB962C8B-B14F-4D97-AF65-F5344CB8AC3E}">
        <p14:creationId xmlns:p14="http://schemas.microsoft.com/office/powerpoint/2010/main" val="279104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0201" y="609600"/>
            <a:ext cx="8596668" cy="1320800"/>
          </a:xfrm>
        </p:spPr>
        <p:txBody>
          <a:bodyPr/>
          <a:lstStyle/>
          <a:p>
            <a:r>
              <a:rPr lang="nl-NL" dirty="0"/>
              <a:t>Data distributie</a:t>
            </a:r>
            <a:endParaRPr lang="en-GB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824" y="1747854"/>
            <a:ext cx="6311853" cy="4733890"/>
          </a:xfrm>
        </p:spPr>
      </p:pic>
      <p:sp>
        <p:nvSpPr>
          <p:cNvPr id="5" name="Rechthoek 4"/>
          <p:cNvSpPr/>
          <p:nvPr/>
        </p:nvSpPr>
        <p:spPr>
          <a:xfrm>
            <a:off x="6029885" y="2514600"/>
            <a:ext cx="196103" cy="34664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5A9396B-292C-4D1B-9227-6EE8AA9F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865"/>
            <a:ext cx="1143677" cy="114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7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/>
          <p:cNvCxnSpPr/>
          <p:nvPr/>
        </p:nvCxnSpPr>
        <p:spPr>
          <a:xfrm>
            <a:off x="1242423" y="3428999"/>
            <a:ext cx="4412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Ovaal 4"/>
          <p:cNvSpPr/>
          <p:nvPr/>
        </p:nvSpPr>
        <p:spPr>
          <a:xfrm flipH="1">
            <a:off x="1097280" y="3283857"/>
            <a:ext cx="290287" cy="2902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/>
          <p:cNvSpPr/>
          <p:nvPr/>
        </p:nvSpPr>
        <p:spPr>
          <a:xfrm flipH="1">
            <a:off x="1526905" y="3283856"/>
            <a:ext cx="290287" cy="2902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7" name="Rechte verbindingslijn met pijl 6"/>
          <p:cNvCxnSpPr/>
          <p:nvPr/>
        </p:nvCxnSpPr>
        <p:spPr>
          <a:xfrm>
            <a:off x="1981199" y="3429000"/>
            <a:ext cx="2119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met pijl 7"/>
          <p:cNvCxnSpPr/>
          <p:nvPr/>
        </p:nvCxnSpPr>
        <p:spPr>
          <a:xfrm flipV="1">
            <a:off x="1981199" y="2394857"/>
            <a:ext cx="1995715" cy="888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4390571" y="2214877"/>
            <a:ext cx="4412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al 9"/>
          <p:cNvSpPr/>
          <p:nvPr/>
        </p:nvSpPr>
        <p:spPr>
          <a:xfrm flipH="1">
            <a:off x="4245428" y="2069735"/>
            <a:ext cx="290287" cy="2902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" name="Rechte verbindingslijn 10"/>
          <p:cNvCxnSpPr/>
          <p:nvPr/>
        </p:nvCxnSpPr>
        <p:spPr>
          <a:xfrm>
            <a:off x="4390571" y="3418110"/>
            <a:ext cx="4412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al 11"/>
          <p:cNvSpPr/>
          <p:nvPr/>
        </p:nvSpPr>
        <p:spPr>
          <a:xfrm flipH="1">
            <a:off x="4245428" y="3272968"/>
            <a:ext cx="290287" cy="2902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3" name="Rechte verbindingslijn 12"/>
          <p:cNvCxnSpPr/>
          <p:nvPr/>
        </p:nvCxnSpPr>
        <p:spPr>
          <a:xfrm>
            <a:off x="4831805" y="2214875"/>
            <a:ext cx="4412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al 13"/>
          <p:cNvSpPr/>
          <p:nvPr/>
        </p:nvSpPr>
        <p:spPr>
          <a:xfrm flipH="1">
            <a:off x="4675053" y="3272967"/>
            <a:ext cx="290287" cy="2902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/>
          <p:cNvSpPr/>
          <p:nvPr/>
        </p:nvSpPr>
        <p:spPr>
          <a:xfrm flipH="1">
            <a:off x="4675053" y="2069734"/>
            <a:ext cx="290287" cy="2902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al 15"/>
          <p:cNvSpPr/>
          <p:nvPr/>
        </p:nvSpPr>
        <p:spPr>
          <a:xfrm flipH="1">
            <a:off x="5127895" y="2029562"/>
            <a:ext cx="290287" cy="29028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/>
          <p:cNvCxnSpPr/>
          <p:nvPr/>
        </p:nvCxnSpPr>
        <p:spPr>
          <a:xfrm>
            <a:off x="4820196" y="3004453"/>
            <a:ext cx="0" cy="2685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>
            <a:off x="8471976" y="2055219"/>
            <a:ext cx="4412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al 18"/>
          <p:cNvSpPr/>
          <p:nvPr/>
        </p:nvSpPr>
        <p:spPr>
          <a:xfrm flipH="1">
            <a:off x="4675053" y="2859311"/>
            <a:ext cx="290287" cy="29028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Rechte verbindingslijn met pijl 19"/>
          <p:cNvCxnSpPr/>
          <p:nvPr/>
        </p:nvCxnSpPr>
        <p:spPr>
          <a:xfrm>
            <a:off x="5631543" y="2214875"/>
            <a:ext cx="851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kstvak 20"/>
          <p:cNvSpPr txBox="1"/>
          <p:nvPr/>
        </p:nvSpPr>
        <p:spPr>
          <a:xfrm>
            <a:off x="6560431" y="1881613"/>
            <a:ext cx="81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/>
              <a:t>…</a:t>
            </a:r>
          </a:p>
        </p:txBody>
      </p:sp>
      <p:cxnSp>
        <p:nvCxnSpPr>
          <p:cNvPr id="22" name="Rechte verbindingslijn met pijl 21"/>
          <p:cNvCxnSpPr/>
          <p:nvPr/>
        </p:nvCxnSpPr>
        <p:spPr>
          <a:xfrm flipV="1">
            <a:off x="5638798" y="2360018"/>
            <a:ext cx="1966687" cy="811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Rechte verbindingslijn met pijl 22"/>
          <p:cNvCxnSpPr/>
          <p:nvPr/>
        </p:nvCxnSpPr>
        <p:spPr>
          <a:xfrm>
            <a:off x="5638798" y="3747420"/>
            <a:ext cx="1811379" cy="1108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Rechte verbindingslijn met pijl 23"/>
          <p:cNvCxnSpPr/>
          <p:nvPr/>
        </p:nvCxnSpPr>
        <p:spPr>
          <a:xfrm flipV="1">
            <a:off x="5638798" y="3428998"/>
            <a:ext cx="19666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24"/>
          <p:cNvCxnSpPr/>
          <p:nvPr/>
        </p:nvCxnSpPr>
        <p:spPr>
          <a:xfrm>
            <a:off x="8053962" y="5357212"/>
            <a:ext cx="4412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al 25"/>
          <p:cNvSpPr/>
          <p:nvPr/>
        </p:nvSpPr>
        <p:spPr>
          <a:xfrm flipH="1">
            <a:off x="7908819" y="5212070"/>
            <a:ext cx="290287" cy="2902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Ovaal 26"/>
          <p:cNvSpPr/>
          <p:nvPr/>
        </p:nvSpPr>
        <p:spPr>
          <a:xfrm flipH="1">
            <a:off x="8338444" y="5212069"/>
            <a:ext cx="290287" cy="2902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" name="Rechte verbindingslijn 27"/>
          <p:cNvCxnSpPr/>
          <p:nvPr/>
        </p:nvCxnSpPr>
        <p:spPr>
          <a:xfrm>
            <a:off x="8483587" y="4943555"/>
            <a:ext cx="0" cy="2685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>
            <a:off x="8042355" y="3602272"/>
            <a:ext cx="4412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Rechte verbindingslijn 29"/>
          <p:cNvCxnSpPr/>
          <p:nvPr/>
        </p:nvCxnSpPr>
        <p:spPr>
          <a:xfrm>
            <a:off x="8081521" y="3196608"/>
            <a:ext cx="4412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al 30"/>
          <p:cNvSpPr/>
          <p:nvPr/>
        </p:nvSpPr>
        <p:spPr>
          <a:xfrm flipH="1">
            <a:off x="7897212" y="3457130"/>
            <a:ext cx="290287" cy="2902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Ovaal 31"/>
          <p:cNvSpPr/>
          <p:nvPr/>
        </p:nvSpPr>
        <p:spPr>
          <a:xfrm flipH="1">
            <a:off x="8326837" y="3457129"/>
            <a:ext cx="290287" cy="2902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3" name="Rechte verbindingslijn 32"/>
          <p:cNvCxnSpPr/>
          <p:nvPr/>
        </p:nvCxnSpPr>
        <p:spPr>
          <a:xfrm>
            <a:off x="8471980" y="3188615"/>
            <a:ext cx="0" cy="2685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al 33"/>
          <p:cNvSpPr/>
          <p:nvPr/>
        </p:nvSpPr>
        <p:spPr>
          <a:xfrm flipH="1">
            <a:off x="8326837" y="3043473"/>
            <a:ext cx="290287" cy="29028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5" name="Rechte verbindingslijn 34"/>
          <p:cNvCxnSpPr/>
          <p:nvPr/>
        </p:nvCxnSpPr>
        <p:spPr>
          <a:xfrm>
            <a:off x="8042354" y="2464990"/>
            <a:ext cx="4412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al 35"/>
          <p:cNvSpPr/>
          <p:nvPr/>
        </p:nvSpPr>
        <p:spPr>
          <a:xfrm flipH="1">
            <a:off x="7897211" y="2319848"/>
            <a:ext cx="290287" cy="2902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Ovaal 36"/>
          <p:cNvSpPr/>
          <p:nvPr/>
        </p:nvSpPr>
        <p:spPr>
          <a:xfrm flipH="1">
            <a:off x="8326836" y="2319847"/>
            <a:ext cx="290287" cy="2902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8" name="Rechte verbindingslijn 37"/>
          <p:cNvCxnSpPr/>
          <p:nvPr/>
        </p:nvCxnSpPr>
        <p:spPr>
          <a:xfrm>
            <a:off x="8471979" y="2051333"/>
            <a:ext cx="0" cy="2685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al 38"/>
          <p:cNvSpPr/>
          <p:nvPr/>
        </p:nvSpPr>
        <p:spPr>
          <a:xfrm flipH="1">
            <a:off x="8326836" y="1906191"/>
            <a:ext cx="290287" cy="29028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0" name="Rechte verbindingslijn 39"/>
          <p:cNvCxnSpPr/>
          <p:nvPr/>
        </p:nvCxnSpPr>
        <p:spPr>
          <a:xfrm>
            <a:off x="8480682" y="4634423"/>
            <a:ext cx="0" cy="2685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al 40"/>
          <p:cNvSpPr/>
          <p:nvPr/>
        </p:nvSpPr>
        <p:spPr>
          <a:xfrm flipH="1">
            <a:off x="8326835" y="4409508"/>
            <a:ext cx="290287" cy="2902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Ovaal 41"/>
          <p:cNvSpPr/>
          <p:nvPr/>
        </p:nvSpPr>
        <p:spPr>
          <a:xfrm flipH="1">
            <a:off x="8338444" y="4798413"/>
            <a:ext cx="290287" cy="29028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Ovaal 42"/>
          <p:cNvSpPr/>
          <p:nvPr/>
        </p:nvSpPr>
        <p:spPr>
          <a:xfrm flipH="1">
            <a:off x="7927680" y="3051466"/>
            <a:ext cx="290287" cy="2902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Ovaal 43"/>
          <p:cNvSpPr/>
          <p:nvPr/>
        </p:nvSpPr>
        <p:spPr>
          <a:xfrm flipH="1">
            <a:off x="8782581" y="1899025"/>
            <a:ext cx="290287" cy="2902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kstvak 44"/>
          <p:cNvSpPr txBox="1"/>
          <p:nvPr/>
        </p:nvSpPr>
        <p:spPr>
          <a:xfrm>
            <a:off x="7741131" y="139543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Best/</a:t>
            </a:r>
            <a:r>
              <a:rPr lang="nl-NL" dirty="0" err="1"/>
              <a:t>average</a:t>
            </a:r>
            <a:endParaRPr lang="nl-NL" dirty="0"/>
          </a:p>
        </p:txBody>
      </p:sp>
      <p:sp>
        <p:nvSpPr>
          <p:cNvPr id="47" name="Tijdelijke aanduiding voor inhoud 2"/>
          <p:cNvSpPr>
            <a:spLocks noGrp="1"/>
          </p:cNvSpPr>
          <p:nvPr>
            <p:ph idx="1"/>
          </p:nvPr>
        </p:nvSpPr>
        <p:spPr>
          <a:xfrm>
            <a:off x="943794" y="4409508"/>
            <a:ext cx="2096948" cy="1413552"/>
          </a:xfrm>
        </p:spPr>
        <p:txBody>
          <a:bodyPr/>
          <a:lstStyle/>
          <a:p>
            <a:pPr marL="0" indent="0">
              <a:buNone/>
            </a:pPr>
            <a:r>
              <a:rPr lang="nl-NL" sz="2400" dirty="0" err="1"/>
              <a:t>Pruning</a:t>
            </a:r>
            <a:r>
              <a:rPr lang="nl-NL" sz="2400" dirty="0"/>
              <a:t> kans</a:t>
            </a:r>
          </a:p>
          <a:p>
            <a:r>
              <a:rPr lang="nl-NL" dirty="0" err="1"/>
              <a:t>Worse</a:t>
            </a:r>
            <a:r>
              <a:rPr lang="nl-NL" dirty="0"/>
              <a:t> = 0.8</a:t>
            </a:r>
          </a:p>
          <a:p>
            <a:r>
              <a:rPr lang="nl-NL" dirty="0" err="1"/>
              <a:t>Between</a:t>
            </a:r>
            <a:r>
              <a:rPr lang="nl-NL" dirty="0"/>
              <a:t> = 0.5</a:t>
            </a:r>
          </a:p>
          <a:p>
            <a:endParaRPr lang="nl-NL" dirty="0"/>
          </a:p>
        </p:txBody>
      </p:sp>
      <p:pic>
        <p:nvPicPr>
          <p:cNvPr id="46" name="Afbeelding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3" y="392139"/>
            <a:ext cx="1016997" cy="1016997"/>
          </a:xfrm>
          <a:prstGeom prst="rect">
            <a:avLst/>
          </a:prstGeom>
        </p:spPr>
      </p:pic>
      <p:sp>
        <p:nvSpPr>
          <p:cNvPr id="48" name="Titel 1">
            <a:extLst>
              <a:ext uri="{FF2B5EF4-FFF2-40B4-BE49-F238E27FC236}">
                <a16:creationId xmlns:a16="http://schemas.microsoft.com/office/drawing/2014/main" id="{7DE7E5BD-8F9E-4B0C-B634-16FECCD87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201" y="609600"/>
            <a:ext cx="8596668" cy="1320800"/>
          </a:xfrm>
        </p:spPr>
        <p:txBody>
          <a:bodyPr/>
          <a:lstStyle/>
          <a:p>
            <a:r>
              <a:rPr lang="nl-NL" dirty="0" err="1"/>
              <a:t>Branch</a:t>
            </a:r>
            <a:r>
              <a:rPr lang="nl-NL" dirty="0"/>
              <a:t> &amp; </a:t>
            </a:r>
            <a:r>
              <a:rPr lang="nl-NL" dirty="0" err="1"/>
              <a:t>bound</a:t>
            </a:r>
            <a:r>
              <a:rPr lang="nl-NL" dirty="0"/>
              <a:t> </a:t>
            </a:r>
            <a:r>
              <a:rPr lang="nl-NL" sz="2000" dirty="0"/>
              <a:t>(Chen &amp; </a:t>
            </a:r>
            <a:r>
              <a:rPr lang="nl-NL" sz="2000" dirty="0" err="1"/>
              <a:t>Huang</a:t>
            </a:r>
            <a:r>
              <a:rPr lang="nl-NL" sz="2000" dirty="0"/>
              <a:t>, 2005)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763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0197" y="609600"/>
            <a:ext cx="8596668" cy="1320800"/>
          </a:xfrm>
        </p:spPr>
        <p:txBody>
          <a:bodyPr/>
          <a:lstStyle/>
          <a:p>
            <a:r>
              <a:rPr lang="nl-NL" dirty="0"/>
              <a:t>Beam Search</a:t>
            </a:r>
          </a:p>
        </p:txBody>
      </p:sp>
      <p:cxnSp>
        <p:nvCxnSpPr>
          <p:cNvPr id="7" name="Rechte verbindingslijn 6"/>
          <p:cNvCxnSpPr/>
          <p:nvPr/>
        </p:nvCxnSpPr>
        <p:spPr>
          <a:xfrm>
            <a:off x="1242423" y="3428999"/>
            <a:ext cx="4412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Ovaal 3"/>
          <p:cNvSpPr/>
          <p:nvPr/>
        </p:nvSpPr>
        <p:spPr>
          <a:xfrm flipH="1">
            <a:off x="1097280" y="3283857"/>
            <a:ext cx="290287" cy="29028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5" name="Ovaal 4"/>
          <p:cNvSpPr/>
          <p:nvPr/>
        </p:nvSpPr>
        <p:spPr>
          <a:xfrm flipH="1">
            <a:off x="1526905" y="3283856"/>
            <a:ext cx="290287" cy="29028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cxnSp>
        <p:nvCxnSpPr>
          <p:cNvPr id="11" name="Rechte verbindingslijn met pijl 10"/>
          <p:cNvCxnSpPr/>
          <p:nvPr/>
        </p:nvCxnSpPr>
        <p:spPr>
          <a:xfrm>
            <a:off x="1981199" y="3429000"/>
            <a:ext cx="2119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Rechte verbindingslijn met pijl 12"/>
          <p:cNvCxnSpPr/>
          <p:nvPr/>
        </p:nvCxnSpPr>
        <p:spPr>
          <a:xfrm flipV="1">
            <a:off x="1981199" y="2394857"/>
            <a:ext cx="1995715" cy="888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>
            <a:off x="4390571" y="2214877"/>
            <a:ext cx="4412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al 15"/>
          <p:cNvSpPr/>
          <p:nvPr/>
        </p:nvSpPr>
        <p:spPr>
          <a:xfrm flipH="1">
            <a:off x="4245428" y="2069735"/>
            <a:ext cx="290287" cy="29028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cxnSp>
        <p:nvCxnSpPr>
          <p:cNvPr id="18" name="Rechte verbindingslijn 17"/>
          <p:cNvCxnSpPr/>
          <p:nvPr/>
        </p:nvCxnSpPr>
        <p:spPr>
          <a:xfrm>
            <a:off x="4390571" y="3418110"/>
            <a:ext cx="4412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al 18"/>
          <p:cNvSpPr/>
          <p:nvPr/>
        </p:nvSpPr>
        <p:spPr>
          <a:xfrm flipH="1">
            <a:off x="4245428" y="3272968"/>
            <a:ext cx="290287" cy="29028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cxnSp>
        <p:nvCxnSpPr>
          <p:cNvPr id="25" name="Rechte verbindingslijn 24"/>
          <p:cNvCxnSpPr/>
          <p:nvPr/>
        </p:nvCxnSpPr>
        <p:spPr>
          <a:xfrm>
            <a:off x="4831805" y="2214875"/>
            <a:ext cx="4412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al 19"/>
          <p:cNvSpPr/>
          <p:nvPr/>
        </p:nvSpPr>
        <p:spPr>
          <a:xfrm flipH="1">
            <a:off x="4675053" y="3272967"/>
            <a:ext cx="290287" cy="29028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17" name="Ovaal 16"/>
          <p:cNvSpPr/>
          <p:nvPr/>
        </p:nvSpPr>
        <p:spPr>
          <a:xfrm flipH="1">
            <a:off x="4675053" y="2069734"/>
            <a:ext cx="290287" cy="29028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24" name="Ovaal 23"/>
          <p:cNvSpPr/>
          <p:nvPr/>
        </p:nvSpPr>
        <p:spPr>
          <a:xfrm flipH="1">
            <a:off x="5104678" y="2069733"/>
            <a:ext cx="290287" cy="2902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cxnSp>
        <p:nvCxnSpPr>
          <p:cNvPr id="30" name="Rechte verbindingslijn 29"/>
          <p:cNvCxnSpPr/>
          <p:nvPr/>
        </p:nvCxnSpPr>
        <p:spPr>
          <a:xfrm>
            <a:off x="4820196" y="3004453"/>
            <a:ext cx="0" cy="2685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Rechte verbindingslijn 70"/>
          <p:cNvCxnSpPr/>
          <p:nvPr/>
        </p:nvCxnSpPr>
        <p:spPr>
          <a:xfrm>
            <a:off x="8471976" y="2055219"/>
            <a:ext cx="4412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al 26"/>
          <p:cNvSpPr/>
          <p:nvPr/>
        </p:nvSpPr>
        <p:spPr>
          <a:xfrm flipH="1">
            <a:off x="4675053" y="2859311"/>
            <a:ext cx="290287" cy="2902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cxnSp>
        <p:nvCxnSpPr>
          <p:cNvPr id="35" name="Rechte verbindingslijn met pijl 34"/>
          <p:cNvCxnSpPr/>
          <p:nvPr/>
        </p:nvCxnSpPr>
        <p:spPr>
          <a:xfrm>
            <a:off x="5631543" y="2214875"/>
            <a:ext cx="851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kstvak 35"/>
          <p:cNvSpPr txBox="1"/>
          <p:nvPr/>
        </p:nvSpPr>
        <p:spPr>
          <a:xfrm>
            <a:off x="6560431" y="1881613"/>
            <a:ext cx="81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>
                <a:solidFill>
                  <a:prstClr val="black"/>
                </a:solidFill>
              </a:rPr>
              <a:t>…</a:t>
            </a:r>
          </a:p>
        </p:txBody>
      </p:sp>
      <p:cxnSp>
        <p:nvCxnSpPr>
          <p:cNvPr id="39" name="Rechte verbindingslijn met pijl 38"/>
          <p:cNvCxnSpPr/>
          <p:nvPr/>
        </p:nvCxnSpPr>
        <p:spPr>
          <a:xfrm flipV="1">
            <a:off x="5638798" y="2360018"/>
            <a:ext cx="1966687" cy="811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/>
          <p:nvPr/>
        </p:nvCxnSpPr>
        <p:spPr>
          <a:xfrm>
            <a:off x="5638798" y="3747420"/>
            <a:ext cx="1811379" cy="1108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Rechte verbindingslijn met pijl 43"/>
          <p:cNvCxnSpPr/>
          <p:nvPr/>
        </p:nvCxnSpPr>
        <p:spPr>
          <a:xfrm flipV="1">
            <a:off x="5638798" y="3428998"/>
            <a:ext cx="19666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>
            <a:off x="8053962" y="5357212"/>
            <a:ext cx="4412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Ovaal 46"/>
          <p:cNvSpPr/>
          <p:nvPr/>
        </p:nvSpPr>
        <p:spPr>
          <a:xfrm flipH="1">
            <a:off x="7908819" y="5212070"/>
            <a:ext cx="290287" cy="29028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48" name="Ovaal 47"/>
          <p:cNvSpPr/>
          <p:nvPr/>
        </p:nvSpPr>
        <p:spPr>
          <a:xfrm flipH="1">
            <a:off x="8338444" y="5212069"/>
            <a:ext cx="290287" cy="29028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cxnSp>
        <p:nvCxnSpPr>
          <p:cNvPr id="49" name="Rechte verbindingslijn 48"/>
          <p:cNvCxnSpPr/>
          <p:nvPr/>
        </p:nvCxnSpPr>
        <p:spPr>
          <a:xfrm>
            <a:off x="8483587" y="4943555"/>
            <a:ext cx="0" cy="2685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/>
          <p:nvPr/>
        </p:nvCxnSpPr>
        <p:spPr>
          <a:xfrm>
            <a:off x="8042355" y="3602272"/>
            <a:ext cx="4412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Rechte verbindingslijn 68"/>
          <p:cNvCxnSpPr/>
          <p:nvPr/>
        </p:nvCxnSpPr>
        <p:spPr>
          <a:xfrm>
            <a:off x="8081521" y="3196608"/>
            <a:ext cx="4412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Ovaal 53"/>
          <p:cNvSpPr/>
          <p:nvPr/>
        </p:nvSpPr>
        <p:spPr>
          <a:xfrm flipH="1">
            <a:off x="7897212" y="3457130"/>
            <a:ext cx="290287" cy="29028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55" name="Ovaal 54"/>
          <p:cNvSpPr/>
          <p:nvPr/>
        </p:nvSpPr>
        <p:spPr>
          <a:xfrm flipH="1">
            <a:off x="8326837" y="3457129"/>
            <a:ext cx="290287" cy="29028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cxnSp>
        <p:nvCxnSpPr>
          <p:cNvPr id="56" name="Rechte verbindingslijn 55"/>
          <p:cNvCxnSpPr/>
          <p:nvPr/>
        </p:nvCxnSpPr>
        <p:spPr>
          <a:xfrm>
            <a:off x="8471980" y="3188615"/>
            <a:ext cx="0" cy="2685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Ovaal 56"/>
          <p:cNvSpPr/>
          <p:nvPr/>
        </p:nvSpPr>
        <p:spPr>
          <a:xfrm flipH="1">
            <a:off x="8326837" y="3043473"/>
            <a:ext cx="290287" cy="2902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cxnSp>
        <p:nvCxnSpPr>
          <p:cNvPr id="60" name="Rechte verbindingslijn 59"/>
          <p:cNvCxnSpPr/>
          <p:nvPr/>
        </p:nvCxnSpPr>
        <p:spPr>
          <a:xfrm>
            <a:off x="8042354" y="2464990"/>
            <a:ext cx="4412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Ovaal 60"/>
          <p:cNvSpPr/>
          <p:nvPr/>
        </p:nvSpPr>
        <p:spPr>
          <a:xfrm flipH="1">
            <a:off x="7897211" y="2319848"/>
            <a:ext cx="290287" cy="29028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62" name="Ovaal 61"/>
          <p:cNvSpPr/>
          <p:nvPr/>
        </p:nvSpPr>
        <p:spPr>
          <a:xfrm flipH="1">
            <a:off x="8326836" y="2319847"/>
            <a:ext cx="290287" cy="29028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cxnSp>
        <p:nvCxnSpPr>
          <p:cNvPr id="63" name="Rechte verbindingslijn 62"/>
          <p:cNvCxnSpPr/>
          <p:nvPr/>
        </p:nvCxnSpPr>
        <p:spPr>
          <a:xfrm>
            <a:off x="8471979" y="2051333"/>
            <a:ext cx="0" cy="2685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al 63"/>
          <p:cNvSpPr/>
          <p:nvPr/>
        </p:nvSpPr>
        <p:spPr>
          <a:xfrm flipH="1">
            <a:off x="8326836" y="1906191"/>
            <a:ext cx="290287" cy="2902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cxnSp>
        <p:nvCxnSpPr>
          <p:cNvPr id="67" name="Rechte verbindingslijn 66"/>
          <p:cNvCxnSpPr/>
          <p:nvPr/>
        </p:nvCxnSpPr>
        <p:spPr>
          <a:xfrm>
            <a:off x="8480682" y="4634423"/>
            <a:ext cx="0" cy="2685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Ovaal 65"/>
          <p:cNvSpPr/>
          <p:nvPr/>
        </p:nvSpPr>
        <p:spPr>
          <a:xfrm flipH="1">
            <a:off x="8326835" y="4409508"/>
            <a:ext cx="290287" cy="29028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50" name="Ovaal 49"/>
          <p:cNvSpPr/>
          <p:nvPr/>
        </p:nvSpPr>
        <p:spPr>
          <a:xfrm flipH="1">
            <a:off x="8338444" y="4798413"/>
            <a:ext cx="290287" cy="2902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68" name="Ovaal 67"/>
          <p:cNvSpPr/>
          <p:nvPr/>
        </p:nvSpPr>
        <p:spPr>
          <a:xfrm flipH="1">
            <a:off x="7927680" y="3051466"/>
            <a:ext cx="290287" cy="29028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70" name="Ovaal 69"/>
          <p:cNvSpPr/>
          <p:nvPr/>
        </p:nvSpPr>
        <p:spPr>
          <a:xfrm flipH="1">
            <a:off x="8782581" y="1899025"/>
            <a:ext cx="290287" cy="29028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pic>
        <p:nvPicPr>
          <p:cNvPr id="1028" name="Picture 4" descr="Image result for zaklantaarn cart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1407">
            <a:off x="2521153" y="3998997"/>
            <a:ext cx="2839838" cy="283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Rechte verbindingslijn 5"/>
          <p:cNvCxnSpPr/>
          <p:nvPr/>
        </p:nvCxnSpPr>
        <p:spPr>
          <a:xfrm flipV="1">
            <a:off x="4820196" y="2051333"/>
            <a:ext cx="2883994" cy="2424866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5249821" y="4062544"/>
            <a:ext cx="3677903" cy="1326603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10" descr="Image result for flashligh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1" y="216641"/>
            <a:ext cx="1153366" cy="115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425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Verschillende </a:t>
            </a:r>
            <a:r>
              <a:rPr lang="nl-NL" dirty="0" err="1"/>
              <a:t>beams</a:t>
            </a:r>
            <a:endParaRPr lang="en-GB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0987528"/>
              </p:ext>
            </p:extLst>
          </p:nvPr>
        </p:nvGraphicFramePr>
        <p:xfrm>
          <a:off x="403412" y="1761566"/>
          <a:ext cx="8870763" cy="4280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9680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Beam tijd</a:t>
            </a:r>
            <a:endParaRPr lang="en-GB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475" y="1778010"/>
            <a:ext cx="6758889" cy="42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97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Resultaten (2D)</a:t>
            </a:r>
          </a:p>
        </p:txBody>
      </p:sp>
      <p:graphicFrame>
        <p:nvGraphicFramePr>
          <p:cNvPr id="8" name="Tabel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499914"/>
              </p:ext>
            </p:extLst>
          </p:nvPr>
        </p:nvGraphicFramePr>
        <p:xfrm>
          <a:off x="417315" y="1270000"/>
          <a:ext cx="8139835" cy="485034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86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0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9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08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057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293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13391"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b="1" dirty="0">
                          <a:effectLst/>
                        </a:rPr>
                        <a:t>N</a:t>
                      </a:r>
                    </a:p>
                  </a:txBody>
                  <a:tcPr marL="7573" marR="7573" marT="5049" marB="5049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b="1" dirty="0">
                          <a:effectLst/>
                        </a:rPr>
                        <a:t>Best found</a:t>
                      </a:r>
                      <a:r>
                        <a:rPr lang="nl-NL" sz="1800" b="1" baseline="0" dirty="0">
                          <a:effectLst/>
                        </a:rPr>
                        <a:t> </a:t>
                      </a:r>
                      <a:r>
                        <a:rPr lang="nl-NL" sz="1800" b="1" baseline="30000" dirty="0">
                          <a:effectLst/>
                        </a:rPr>
                        <a:t>1</a:t>
                      </a:r>
                      <a:endParaRPr lang="nl-NL" sz="1800" b="1" dirty="0">
                        <a:effectLst/>
                      </a:endParaRPr>
                    </a:p>
                  </a:txBody>
                  <a:tcPr marL="7573" marR="7573" marT="5049" marB="5049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b="1" dirty="0">
                          <a:effectLst/>
                        </a:rPr>
                        <a:t>Depth</a:t>
                      </a:r>
                    </a:p>
                  </a:txBody>
                  <a:tcPr marL="7573" marR="7573" marT="5049" marB="5049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b="1" dirty="0" err="1">
                          <a:effectLst/>
                        </a:rPr>
                        <a:t>Breadth</a:t>
                      </a:r>
                      <a:endParaRPr lang="nl-NL" sz="1800" b="1" dirty="0">
                        <a:effectLst/>
                      </a:endParaRPr>
                    </a:p>
                  </a:txBody>
                  <a:tcPr marL="7573" marR="7573" marT="5049" marB="5049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b="1" dirty="0">
                          <a:effectLst/>
                        </a:rPr>
                        <a:t>Random</a:t>
                      </a:r>
                    </a:p>
                  </a:txBody>
                  <a:tcPr marL="7573" marR="7573" marT="5049" marB="5049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b="1" dirty="0" err="1">
                          <a:effectLst/>
                        </a:rPr>
                        <a:t>Greedy</a:t>
                      </a:r>
                      <a:endParaRPr lang="nl-NL" sz="1800" b="1" dirty="0">
                        <a:effectLst/>
                      </a:endParaRPr>
                    </a:p>
                  </a:txBody>
                  <a:tcPr marL="7573" marR="7573" marT="5049" marB="5049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b="1" dirty="0" err="1">
                          <a:effectLst/>
                        </a:rPr>
                        <a:t>Branch</a:t>
                      </a:r>
                      <a:r>
                        <a:rPr lang="nl-NL" sz="1800" b="1" baseline="0" dirty="0">
                          <a:effectLst/>
                        </a:rPr>
                        <a:t> </a:t>
                      </a:r>
                      <a:r>
                        <a:rPr lang="nl-NL" sz="1800" b="1" dirty="0" err="1">
                          <a:effectLst/>
                        </a:rPr>
                        <a:t>and</a:t>
                      </a:r>
                      <a:r>
                        <a:rPr lang="nl-NL" sz="1800" b="1" baseline="0" dirty="0">
                          <a:effectLst/>
                        </a:rPr>
                        <a:t> </a:t>
                      </a:r>
                      <a:r>
                        <a:rPr lang="nl-NL" sz="1800" b="1" dirty="0" err="1">
                          <a:effectLst/>
                        </a:rPr>
                        <a:t>bound</a:t>
                      </a:r>
                      <a:endParaRPr lang="nl-NL" sz="1800" b="1" dirty="0">
                        <a:effectLst/>
                      </a:endParaRPr>
                    </a:p>
                  </a:txBody>
                  <a:tcPr marL="7573" marR="7573" marT="5049" marB="5049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b="1" dirty="0">
                          <a:effectLst/>
                        </a:rPr>
                        <a:t>Beam</a:t>
                      </a:r>
                    </a:p>
                  </a:txBody>
                  <a:tcPr marL="7573" marR="7573" marT="5049" marB="5049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834"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8</a:t>
                      </a:r>
                    </a:p>
                  </a:txBody>
                  <a:tcPr marL="7573" marR="7573" marT="5049" marB="5049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</a:t>
                      </a:r>
                    </a:p>
                  </a:txBody>
                  <a:tcPr marL="7573" marR="7573" marT="5049" marB="5049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-3</a:t>
                      </a:r>
                    </a:p>
                  </a:txBody>
                  <a:tcPr marL="7573" marR="7573" marT="5049" marB="5049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-3</a:t>
                      </a:r>
                    </a:p>
                  </a:txBody>
                  <a:tcPr marL="7573" marR="7573" marT="5049" marB="5049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-3</a:t>
                      </a:r>
                    </a:p>
                  </a:txBody>
                  <a:tcPr marL="7573" marR="7573" marT="5049" marB="5049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-3</a:t>
                      </a:r>
                    </a:p>
                  </a:txBody>
                  <a:tcPr marL="7573" marR="7573" marT="5049" marB="5049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-3</a:t>
                      </a:r>
                    </a:p>
                  </a:txBody>
                  <a:tcPr marL="7573" marR="7573" marT="5049" marB="5049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-3</a:t>
                      </a:r>
                    </a:p>
                  </a:txBody>
                  <a:tcPr marL="7573" marR="7573" marT="5049" marB="5049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626"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14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-6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-6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-6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-6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-6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-6</a:t>
                      </a:r>
                    </a:p>
                  </a:txBody>
                  <a:tcPr marL="7573" marR="7573" marT="5049" marB="5049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626"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20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-9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-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-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-5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-5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-9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-9</a:t>
                      </a:r>
                    </a:p>
                  </a:txBody>
                  <a:tcPr marL="7573" marR="7573" marT="5049" marB="5049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626"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36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-14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-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-8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-9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-13</a:t>
                      </a:r>
                    </a:p>
                  </a:txBody>
                  <a:tcPr marL="7573" marR="7573" marT="5049" marB="5049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663"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50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-21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-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-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-10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-15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-19</a:t>
                      </a:r>
                    </a:p>
                  </a:txBody>
                  <a:tcPr marL="7573" marR="7573" marT="5049" marB="5049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626"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36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-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-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-20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-18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-22</a:t>
                      </a:r>
                    </a:p>
                  </a:txBody>
                  <a:tcPr marL="7573" marR="7573" marT="5049" marB="5049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9626"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36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-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-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-21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-34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-37</a:t>
                      </a:r>
                    </a:p>
                  </a:txBody>
                  <a:tcPr marL="7573" marR="7573" marT="5049" marB="5049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9663"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50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-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-19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-23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-28</a:t>
                      </a:r>
                    </a:p>
                  </a:txBody>
                  <a:tcPr marL="7573" marR="7573" marT="5049" marB="5049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9663"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>
                          <a:effectLst/>
                        </a:rPr>
                        <a:t>50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-19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-22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</a:t>
                      </a:r>
                    </a:p>
                  </a:txBody>
                  <a:tcPr marL="7573" marR="7573" marT="5049" marB="504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l-NL" sz="1800" dirty="0">
                          <a:effectLst/>
                        </a:rPr>
                        <a:t>-29</a:t>
                      </a:r>
                    </a:p>
                  </a:txBody>
                  <a:tcPr marL="7573" marR="7573" marT="5049" marB="5049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" name="Tekstvak 8"/>
          <p:cNvSpPr txBox="1"/>
          <p:nvPr/>
        </p:nvSpPr>
        <p:spPr>
          <a:xfrm>
            <a:off x="417315" y="6270470"/>
            <a:ext cx="24384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/>
              <a:t>1. </a:t>
            </a:r>
            <a:r>
              <a:rPr lang="en-US" sz="1100" dirty="0" err="1"/>
              <a:t>Traykov</a:t>
            </a:r>
            <a:r>
              <a:rPr lang="en-US" sz="1100" dirty="0"/>
              <a:t>, </a:t>
            </a:r>
            <a:r>
              <a:rPr lang="en-US" sz="1100" dirty="0" err="1"/>
              <a:t>Angelov</a:t>
            </a:r>
            <a:r>
              <a:rPr lang="en-US" sz="1100" dirty="0"/>
              <a:t>, &amp; </a:t>
            </a:r>
            <a:r>
              <a:rPr lang="en-US" sz="1100" dirty="0" err="1"/>
              <a:t>Yanev</a:t>
            </a:r>
            <a:r>
              <a:rPr lang="en-US" sz="1100" dirty="0"/>
              <a:t>, 2016</a:t>
            </a:r>
            <a:endParaRPr lang="nl-NL" sz="1100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5C349DD7-416D-420E-A566-AE4833AF092D}"/>
              </a:ext>
            </a:extLst>
          </p:cNvPr>
          <p:cNvSpPr/>
          <p:nvPr/>
        </p:nvSpPr>
        <p:spPr>
          <a:xfrm>
            <a:off x="7560634" y="1270000"/>
            <a:ext cx="1112143" cy="4850344"/>
          </a:xfrm>
          <a:prstGeom prst="rect">
            <a:avLst/>
          </a:prstGeom>
          <a:noFill/>
          <a:ln w="57150">
            <a:solidFill>
              <a:srgbClr val="A14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38DD131-BA77-498B-938D-732DAE760C13}"/>
              </a:ext>
            </a:extLst>
          </p:cNvPr>
          <p:cNvSpPr/>
          <p:nvPr/>
        </p:nvSpPr>
        <p:spPr>
          <a:xfrm>
            <a:off x="945409" y="1270000"/>
            <a:ext cx="973473" cy="4850344"/>
          </a:xfrm>
          <a:prstGeom prst="rect">
            <a:avLst/>
          </a:prstGeom>
          <a:noFill/>
          <a:ln w="57150">
            <a:solidFill>
              <a:srgbClr val="A14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729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Beste proteïnes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230" y="2293031"/>
            <a:ext cx="3007562" cy="3880773"/>
          </a:xfrm>
        </p:spPr>
        <p:txBody>
          <a:bodyPr/>
          <a:lstStyle/>
          <a:p>
            <a:r>
              <a:rPr lang="nl-NL" dirty="0"/>
              <a:t>B4 (36)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946" y="3100088"/>
            <a:ext cx="2715054" cy="2218970"/>
          </a:xfrm>
          <a:prstGeom prst="rect">
            <a:avLst/>
          </a:prstGeom>
        </p:spPr>
      </p:pic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C41134E8-C95C-4CA4-BE66-984F2A0C4F83}"/>
              </a:ext>
            </a:extLst>
          </p:cNvPr>
          <p:cNvSpPr txBox="1">
            <a:spLocks/>
          </p:cNvSpPr>
          <p:nvPr/>
        </p:nvSpPr>
        <p:spPr>
          <a:xfrm>
            <a:off x="6607792" y="2293030"/>
            <a:ext cx="3007562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C4 (50)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EFC72DB-7339-43B4-B348-1E2E3EFC8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114" y="3100088"/>
            <a:ext cx="2565566" cy="2237334"/>
          </a:xfrm>
          <a:prstGeom prst="rect">
            <a:avLst/>
          </a:prstGeom>
        </p:spPr>
      </p:pic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79E50B17-F30F-41DD-BE0D-FB175985DA6F}"/>
              </a:ext>
            </a:extLst>
          </p:cNvPr>
          <p:cNvSpPr txBox="1">
            <a:spLocks/>
          </p:cNvSpPr>
          <p:nvPr/>
        </p:nvSpPr>
        <p:spPr>
          <a:xfrm>
            <a:off x="677334" y="2293032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A1 (8)</a:t>
            </a:r>
          </a:p>
          <a:p>
            <a:pPr marL="457200" lvl="1" indent="0">
              <a:buFont typeface="Wingdings 3" charset="2"/>
              <a:buNone/>
            </a:pPr>
            <a:endParaRPr lang="nl-NL" dirty="0"/>
          </a:p>
          <a:p>
            <a:pPr marL="0" indent="0">
              <a:buFont typeface="Wingdings 3" charset="2"/>
              <a:buNone/>
            </a:pPr>
            <a:endParaRPr lang="nl-NL" dirty="0"/>
          </a:p>
          <a:p>
            <a:pPr marL="0" indent="0">
              <a:buFont typeface="Wingdings 3" charset="2"/>
              <a:buNone/>
            </a:pPr>
            <a:endParaRPr lang="nl-NL" dirty="0"/>
          </a:p>
          <a:p>
            <a:pPr marL="0" indent="0">
              <a:buFont typeface="Wingdings 3" charset="2"/>
              <a:buNone/>
            </a:pPr>
            <a:endParaRPr lang="nl-NL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72A54E67-D905-42B1-86E2-B6C16FD264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05" r="19099"/>
          <a:stretch/>
        </p:blipFill>
        <p:spPr>
          <a:xfrm>
            <a:off x="839949" y="3100088"/>
            <a:ext cx="1529156" cy="22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71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Beste Proteïnes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C3E9B072-89A4-49FF-9769-A0DC523EF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28" y="1160691"/>
            <a:ext cx="6949468" cy="506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50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Inleiding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NL" dirty="0"/>
              <a:t>Proteïne -&gt; lange strengen van aminozuren</a:t>
            </a:r>
          </a:p>
          <a:p>
            <a:pPr lvl="1" fontAlgn="base"/>
            <a:r>
              <a:rPr lang="nl-NL" dirty="0"/>
              <a:t>HHPHHHPH</a:t>
            </a:r>
          </a:p>
          <a:p>
            <a:pPr fontAlgn="base"/>
            <a:r>
              <a:rPr lang="nl-NL" dirty="0"/>
              <a:t>Opgevouwen in cellen (Functioneren)</a:t>
            </a:r>
          </a:p>
          <a:p>
            <a:pPr fontAlgn="base"/>
            <a:endParaRPr lang="nl-NL" dirty="0"/>
          </a:p>
          <a:p>
            <a:pPr fontAlgn="base"/>
            <a:r>
              <a:rPr lang="nl-NL" dirty="0"/>
              <a:t>Vouwing voorspellen:</a:t>
            </a:r>
          </a:p>
          <a:p>
            <a:pPr lvl="1" fontAlgn="base"/>
            <a:r>
              <a:rPr lang="nl-NL" dirty="0"/>
              <a:t>Werking van het eiwit</a:t>
            </a:r>
            <a:endParaRPr lang="nl-NL" sz="2000" dirty="0"/>
          </a:p>
          <a:p>
            <a:pPr lvl="1" fontAlgn="base"/>
            <a:r>
              <a:rPr lang="nl-NL" dirty="0"/>
              <a:t>Medicijn design</a:t>
            </a: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0E7980C7-F991-43E7-8FD2-827490BFA2AC}"/>
              </a:ext>
            </a:extLst>
          </p:cNvPr>
          <p:cNvSpPr/>
          <p:nvPr/>
        </p:nvSpPr>
        <p:spPr>
          <a:xfrm>
            <a:off x="7963270" y="2175035"/>
            <a:ext cx="568171" cy="56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7FCD8BCA-189D-41CB-9366-F2533E1FEF6A}"/>
              </a:ext>
            </a:extLst>
          </p:cNvPr>
          <p:cNvSpPr/>
          <p:nvPr/>
        </p:nvSpPr>
        <p:spPr>
          <a:xfrm>
            <a:off x="7983984" y="3221887"/>
            <a:ext cx="568171" cy="5681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B41026F-74F9-4856-ADD6-D931ECA3665D}"/>
              </a:ext>
            </a:extLst>
          </p:cNvPr>
          <p:cNvSpPr/>
          <p:nvPr/>
        </p:nvSpPr>
        <p:spPr>
          <a:xfrm>
            <a:off x="7983984" y="4268739"/>
            <a:ext cx="568171" cy="568171"/>
          </a:xfrm>
          <a:prstGeom prst="ellipse">
            <a:avLst/>
          </a:prstGeom>
          <a:solidFill>
            <a:srgbClr val="FFFF00"/>
          </a:solidFill>
          <a:ln>
            <a:solidFill>
              <a:srgbClr val="FFFF99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0F95FFC-82B5-4A1B-84DD-5BB0C13BB563}"/>
              </a:ext>
            </a:extLst>
          </p:cNvPr>
          <p:cNvSpPr txBox="1"/>
          <p:nvPr/>
        </p:nvSpPr>
        <p:spPr>
          <a:xfrm>
            <a:off x="8078680" y="2279952"/>
            <a:ext cx="39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6A5F7CD-FD93-40F4-AD94-0E51F312F1A7}"/>
              </a:ext>
            </a:extLst>
          </p:cNvPr>
          <p:cNvSpPr txBox="1"/>
          <p:nvPr/>
        </p:nvSpPr>
        <p:spPr>
          <a:xfrm>
            <a:off x="8105314" y="3321306"/>
            <a:ext cx="39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58881ED9-868F-4A30-9097-C165431AE7E3}"/>
              </a:ext>
            </a:extLst>
          </p:cNvPr>
          <p:cNvSpPr txBox="1"/>
          <p:nvPr/>
        </p:nvSpPr>
        <p:spPr>
          <a:xfrm>
            <a:off x="8105314" y="4368158"/>
            <a:ext cx="39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421130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Afbeelding 101">
            <a:extLst>
              <a:ext uri="{FF2B5EF4-FFF2-40B4-BE49-F238E27FC236}">
                <a16:creationId xmlns:a16="http://schemas.microsoft.com/office/drawing/2014/main" id="{7F83D298-8759-4243-99F1-82F6F0C0D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2" t="36585" r="1664" b="33470"/>
          <a:stretch/>
        </p:blipFill>
        <p:spPr>
          <a:xfrm>
            <a:off x="517536" y="2862400"/>
            <a:ext cx="9239024" cy="13331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A6F280A-1C18-409E-9324-80F7F7F8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Vouwing</a:t>
            </a: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CAA63F97-E6E2-4E77-9879-F56BE1EF59FE}"/>
              </a:ext>
            </a:extLst>
          </p:cNvPr>
          <p:cNvSpPr txBox="1"/>
          <p:nvPr/>
        </p:nvSpPr>
        <p:spPr>
          <a:xfrm>
            <a:off x="633909" y="3834522"/>
            <a:ext cx="288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     P      </a:t>
            </a:r>
            <a:r>
              <a:rPr lang="nl-NL" dirty="0" err="1"/>
              <a:t>P</a:t>
            </a:r>
            <a:r>
              <a:rPr lang="nl-NL" dirty="0"/>
              <a:t>     H     P     </a:t>
            </a:r>
            <a:r>
              <a:rPr lang="nl-NL" dirty="0" err="1"/>
              <a:t>P</a:t>
            </a:r>
            <a:endParaRPr lang="nl-NL" dirty="0"/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7C140D6A-F989-43CA-B1E3-CF9548A032B4}"/>
              </a:ext>
            </a:extLst>
          </p:cNvPr>
          <p:cNvSpPr txBox="1"/>
          <p:nvPr/>
        </p:nvSpPr>
        <p:spPr>
          <a:xfrm>
            <a:off x="4305101" y="3834522"/>
            <a:ext cx="2491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     </a:t>
            </a:r>
            <a:r>
              <a:rPr lang="nl-NL" dirty="0" err="1"/>
              <a:t>P</a:t>
            </a:r>
            <a:r>
              <a:rPr lang="nl-NL" dirty="0"/>
              <a:t>      H     P     </a:t>
            </a:r>
            <a:r>
              <a:rPr lang="nl-NL" dirty="0" err="1"/>
              <a:t>P</a:t>
            </a:r>
            <a:endParaRPr lang="nl-NL" dirty="0"/>
          </a:p>
        </p:txBody>
      </p:sp>
      <p:sp>
        <p:nvSpPr>
          <p:cNvPr id="58" name="Tekstvak 57">
            <a:extLst>
              <a:ext uri="{FF2B5EF4-FFF2-40B4-BE49-F238E27FC236}">
                <a16:creationId xmlns:a16="http://schemas.microsoft.com/office/drawing/2014/main" id="{80B0194B-2444-42DA-8869-F416B92D4139}"/>
              </a:ext>
            </a:extLst>
          </p:cNvPr>
          <p:cNvSpPr txBox="1"/>
          <p:nvPr/>
        </p:nvSpPr>
        <p:spPr>
          <a:xfrm>
            <a:off x="3973163" y="2910098"/>
            <a:ext cx="33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</a:t>
            </a:r>
          </a:p>
        </p:txBody>
      </p:sp>
      <p:sp>
        <p:nvSpPr>
          <p:cNvPr id="59" name="Tekstvak 58">
            <a:extLst>
              <a:ext uri="{FF2B5EF4-FFF2-40B4-BE49-F238E27FC236}">
                <a16:creationId xmlns:a16="http://schemas.microsoft.com/office/drawing/2014/main" id="{0FE4FD96-29CC-4B56-8EFE-7D595EFA2435}"/>
              </a:ext>
            </a:extLst>
          </p:cNvPr>
          <p:cNvSpPr txBox="1"/>
          <p:nvPr/>
        </p:nvSpPr>
        <p:spPr>
          <a:xfrm>
            <a:off x="7837690" y="3704065"/>
            <a:ext cx="205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     H     P     </a:t>
            </a:r>
            <a:r>
              <a:rPr lang="nl-NL" dirty="0" err="1"/>
              <a:t>P</a:t>
            </a:r>
            <a:endParaRPr lang="nl-NL" dirty="0"/>
          </a:p>
        </p:txBody>
      </p:sp>
      <p:sp>
        <p:nvSpPr>
          <p:cNvPr id="60" name="Tekstvak 59">
            <a:extLst>
              <a:ext uri="{FF2B5EF4-FFF2-40B4-BE49-F238E27FC236}">
                <a16:creationId xmlns:a16="http://schemas.microsoft.com/office/drawing/2014/main" id="{C0A72968-425A-4520-A719-2E5F066CA1E7}"/>
              </a:ext>
            </a:extLst>
          </p:cNvPr>
          <p:cNvSpPr txBox="1"/>
          <p:nvPr/>
        </p:nvSpPr>
        <p:spPr>
          <a:xfrm>
            <a:off x="7837690" y="25860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     H</a:t>
            </a:r>
          </a:p>
        </p:txBody>
      </p:sp>
      <p:sp>
        <p:nvSpPr>
          <p:cNvPr id="61" name="Ovaal 60">
            <a:extLst>
              <a:ext uri="{FF2B5EF4-FFF2-40B4-BE49-F238E27FC236}">
                <a16:creationId xmlns:a16="http://schemas.microsoft.com/office/drawing/2014/main" id="{963BB4A9-65AF-40A4-A344-BC9AF6394957}"/>
              </a:ext>
            </a:extLst>
          </p:cNvPr>
          <p:cNvSpPr/>
          <p:nvPr/>
        </p:nvSpPr>
        <p:spPr>
          <a:xfrm>
            <a:off x="8225357" y="2608871"/>
            <a:ext cx="487963" cy="14448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5AB2E8F7-9729-48C5-A4BA-4C45F5E06C31}"/>
              </a:ext>
            </a:extLst>
          </p:cNvPr>
          <p:cNvSpPr txBox="1"/>
          <p:nvPr/>
        </p:nvSpPr>
        <p:spPr>
          <a:xfrm>
            <a:off x="1114792" y="4513667"/>
            <a:ext cx="217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Stabiliteit = 0</a:t>
            </a: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E31B184F-7F7E-40D2-BFFA-D0896BF067EB}"/>
              </a:ext>
            </a:extLst>
          </p:cNvPr>
          <p:cNvSpPr txBox="1"/>
          <p:nvPr/>
        </p:nvSpPr>
        <p:spPr>
          <a:xfrm>
            <a:off x="4461949" y="4513667"/>
            <a:ext cx="217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Stabiliteit = 0</a:t>
            </a: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06BE3984-EC1A-4E1D-A92C-4599D8F0D506}"/>
              </a:ext>
            </a:extLst>
          </p:cNvPr>
          <p:cNvSpPr txBox="1"/>
          <p:nvPr/>
        </p:nvSpPr>
        <p:spPr>
          <a:xfrm>
            <a:off x="7837690" y="4510500"/>
            <a:ext cx="217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Stabiliteit = -1</a:t>
            </a:r>
          </a:p>
        </p:txBody>
      </p:sp>
    </p:spTree>
    <p:extLst>
      <p:ext uri="{BB962C8B-B14F-4D97-AF65-F5344CB8AC3E}">
        <p14:creationId xmlns:p14="http://schemas.microsoft.com/office/powerpoint/2010/main" val="363758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  <p:bldP spid="63" grpId="0"/>
      <p:bldP spid="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CC779-3FB0-427C-8B1A-89AC41700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Onze case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84D4103-ABC0-4139-90F3-AE583F3A3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nl-NL" sz="2400" dirty="0"/>
              <a:t>Best gevouwen eiwit</a:t>
            </a:r>
          </a:p>
          <a:p>
            <a:pPr lvl="1" fontAlgn="base"/>
            <a:r>
              <a:rPr lang="nl-NL" sz="2200" dirty="0"/>
              <a:t>Meeste H’s aan elkaar</a:t>
            </a:r>
          </a:p>
          <a:p>
            <a:pPr lvl="1" fontAlgn="base"/>
            <a:r>
              <a:rPr lang="nl-NL" sz="2200" dirty="0"/>
              <a:t>Meest negatief</a:t>
            </a:r>
          </a:p>
          <a:p>
            <a:pPr marL="457200" lvl="1" indent="0" fontAlgn="base">
              <a:buNone/>
            </a:pPr>
            <a:endParaRPr lang="nl-NL" sz="2200" dirty="0"/>
          </a:p>
          <a:p>
            <a:pPr fontAlgn="base"/>
            <a:r>
              <a:rPr lang="nl-NL" sz="2400" dirty="0" err="1"/>
              <a:t>Constraint</a:t>
            </a:r>
            <a:r>
              <a:rPr lang="nl-NL" sz="2400" dirty="0"/>
              <a:t> </a:t>
            </a:r>
            <a:r>
              <a:rPr lang="nl-NL" sz="2400" dirty="0" err="1"/>
              <a:t>optimization</a:t>
            </a:r>
            <a:r>
              <a:rPr lang="nl-NL" sz="2400" dirty="0"/>
              <a:t> </a:t>
            </a:r>
            <a:r>
              <a:rPr lang="nl-NL" sz="2400" dirty="0" err="1"/>
              <a:t>problem</a:t>
            </a:r>
            <a:r>
              <a:rPr lang="nl-NL" sz="2400" dirty="0"/>
              <a:t> </a:t>
            </a:r>
          </a:p>
          <a:p>
            <a:pPr lvl="1" fontAlgn="base"/>
            <a:r>
              <a:rPr lang="nl-NL" sz="2200" dirty="0"/>
              <a:t>9 verschillende eiwitten</a:t>
            </a:r>
          </a:p>
          <a:p>
            <a:pPr lvl="2" fontAlgn="base"/>
            <a:r>
              <a:rPr lang="nl-NL" sz="2000" dirty="0"/>
              <a:t>Lengte 8-50 aminozuren (PPPHHP…..)</a:t>
            </a:r>
          </a:p>
          <a:p>
            <a:pPr lvl="8" fontAlgn="base"/>
            <a:r>
              <a:rPr lang="nl-NL" sz="1800" dirty="0"/>
              <a:t> (PPCCHPC…..)</a:t>
            </a:r>
          </a:p>
          <a:p>
            <a:pPr lvl="2" fontAlgn="base"/>
            <a:r>
              <a:rPr lang="nl-NL" sz="2000" dirty="0"/>
              <a:t>2d -&gt; 3d</a:t>
            </a:r>
          </a:p>
        </p:txBody>
      </p:sp>
    </p:spTree>
    <p:extLst>
      <p:ext uri="{BB962C8B-B14F-4D97-AF65-F5344CB8AC3E}">
        <p14:creationId xmlns:p14="http://schemas.microsoft.com/office/powerpoint/2010/main" val="410401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7322A-7629-4ABC-944C-81666FFE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State </a:t>
            </a:r>
            <a:r>
              <a:rPr lang="nl-NL" dirty="0" err="1"/>
              <a:t>space</a:t>
            </a:r>
            <a:endParaRPr lang="nl-NL" dirty="0"/>
          </a:p>
        </p:txBody>
      </p:sp>
      <p:pic>
        <p:nvPicPr>
          <p:cNvPr id="47" name="Afbeelding 46">
            <a:extLst>
              <a:ext uri="{FF2B5EF4-FFF2-40B4-BE49-F238E27FC236}">
                <a16:creationId xmlns:a16="http://schemas.microsoft.com/office/drawing/2014/main" id="{94672716-E0C6-47D4-962E-4E0551D06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52" y="2828978"/>
            <a:ext cx="6986622" cy="1822862"/>
          </a:xfrm>
          <a:prstGeom prst="rect">
            <a:avLst/>
          </a:prstGeom>
        </p:spPr>
      </p:pic>
      <p:sp>
        <p:nvSpPr>
          <p:cNvPr id="48" name="Tijdelijke aanduiding voor inhoud 2">
            <a:extLst>
              <a:ext uri="{FF2B5EF4-FFF2-40B4-BE49-F238E27FC236}">
                <a16:creationId xmlns:a16="http://schemas.microsoft.com/office/drawing/2014/main" id="{BAB7C0DD-E7F9-4ED6-A777-69858A7E1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dirty="0" err="1"/>
              <a:t>Statespace</a:t>
            </a:r>
            <a:r>
              <a:rPr lang="en-US" dirty="0"/>
              <a:t> = 3</a:t>
            </a:r>
            <a:r>
              <a:rPr lang="en-US" baseline="30000" dirty="0"/>
              <a:t>n-2</a:t>
            </a:r>
            <a:endParaRPr lang="nl-NL" dirty="0"/>
          </a:p>
          <a:p>
            <a:endParaRPr lang="nl-NL" dirty="0"/>
          </a:p>
        </p:txBody>
      </p: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27D4E4C0-9424-485A-B376-DAF8964C092B}"/>
              </a:ext>
            </a:extLst>
          </p:cNvPr>
          <p:cNvCxnSpPr/>
          <p:nvPr/>
        </p:nvCxnSpPr>
        <p:spPr>
          <a:xfrm>
            <a:off x="3195961" y="4048217"/>
            <a:ext cx="87001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Rechte verbindingslijn met pijl 50">
            <a:extLst>
              <a:ext uri="{FF2B5EF4-FFF2-40B4-BE49-F238E27FC236}">
                <a16:creationId xmlns:a16="http://schemas.microsoft.com/office/drawing/2014/main" id="{0E8E13FB-CCA9-4CFB-9738-AAE350D725B3}"/>
              </a:ext>
            </a:extLst>
          </p:cNvPr>
          <p:cNvCxnSpPr/>
          <p:nvPr/>
        </p:nvCxnSpPr>
        <p:spPr>
          <a:xfrm>
            <a:off x="5798598" y="4048217"/>
            <a:ext cx="87001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92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7322A-7629-4ABC-944C-81666FFE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State </a:t>
            </a:r>
            <a:r>
              <a:rPr lang="nl-NL" dirty="0" err="1"/>
              <a:t>space</a:t>
            </a:r>
            <a:r>
              <a:rPr lang="nl-NL" dirty="0"/>
              <a:t> - draaisymmetrie</a:t>
            </a:r>
          </a:p>
        </p:txBody>
      </p:sp>
      <p:pic>
        <p:nvPicPr>
          <p:cNvPr id="47" name="Afbeelding 46">
            <a:extLst>
              <a:ext uri="{FF2B5EF4-FFF2-40B4-BE49-F238E27FC236}">
                <a16:creationId xmlns:a16="http://schemas.microsoft.com/office/drawing/2014/main" id="{94672716-E0C6-47D4-962E-4E0551D06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00"/>
          <a:stretch/>
        </p:blipFill>
        <p:spPr>
          <a:xfrm>
            <a:off x="1657908" y="2664819"/>
            <a:ext cx="1369378" cy="1822862"/>
          </a:xfrm>
          <a:prstGeom prst="rect">
            <a:avLst/>
          </a:prstGeom>
        </p:spPr>
      </p:pic>
      <p:sp>
        <p:nvSpPr>
          <p:cNvPr id="48" name="Tijdelijke aanduiding voor inhoud 2">
            <a:extLst>
              <a:ext uri="{FF2B5EF4-FFF2-40B4-BE49-F238E27FC236}">
                <a16:creationId xmlns:a16="http://schemas.microsoft.com/office/drawing/2014/main" id="{BAB7C0DD-E7F9-4ED6-A777-69858A7E1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dirty="0" err="1"/>
              <a:t>Statespace</a:t>
            </a:r>
            <a:r>
              <a:rPr lang="en-US" dirty="0"/>
              <a:t> = 3</a:t>
            </a:r>
            <a:r>
              <a:rPr lang="en-US" baseline="30000" dirty="0"/>
              <a:t>n-2</a:t>
            </a:r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74D18DF-5EF9-4345-8EDC-A916AFD62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2" r="43931"/>
          <a:stretch/>
        </p:blipFill>
        <p:spPr>
          <a:xfrm rot="10800000">
            <a:off x="5258136" y="4425538"/>
            <a:ext cx="1528438" cy="182286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242C39F-5AE7-47F5-8745-1423133661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2" r="43931"/>
          <a:stretch/>
        </p:blipFill>
        <p:spPr>
          <a:xfrm>
            <a:off x="5258135" y="1634079"/>
            <a:ext cx="1528439" cy="1822862"/>
          </a:xfrm>
          <a:prstGeom prst="rect">
            <a:avLst/>
          </a:prstGeom>
        </p:spPr>
      </p:pic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101DADB1-C05B-4143-A871-8D2CF021D4D2}"/>
              </a:ext>
            </a:extLst>
          </p:cNvPr>
          <p:cNvCxnSpPr/>
          <p:nvPr/>
        </p:nvCxnSpPr>
        <p:spPr>
          <a:xfrm>
            <a:off x="3604334" y="3950561"/>
            <a:ext cx="87001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26BDFD74-AED7-4824-B962-B2186DBACA51}"/>
              </a:ext>
            </a:extLst>
          </p:cNvPr>
          <p:cNvSpPr txBox="1"/>
          <p:nvPr/>
        </p:nvSpPr>
        <p:spPr>
          <a:xfrm>
            <a:off x="5635738" y="3350397"/>
            <a:ext cx="2057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=</a:t>
            </a:r>
            <a:endParaRPr lang="nl-NL" sz="7200" dirty="0"/>
          </a:p>
        </p:txBody>
      </p:sp>
    </p:spTree>
    <p:extLst>
      <p:ext uri="{BB962C8B-B14F-4D97-AF65-F5344CB8AC3E}">
        <p14:creationId xmlns:p14="http://schemas.microsoft.com/office/powerpoint/2010/main" val="374734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7322A-7629-4ABC-944C-81666FFE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State </a:t>
            </a:r>
            <a:r>
              <a:rPr lang="nl-NL" dirty="0" err="1"/>
              <a:t>space</a:t>
            </a:r>
            <a:r>
              <a:rPr lang="nl-NL" dirty="0"/>
              <a:t> - spiegelsymmetrie</a:t>
            </a:r>
          </a:p>
        </p:txBody>
      </p:sp>
      <p:sp>
        <p:nvSpPr>
          <p:cNvPr id="48" name="Tijdelijke aanduiding voor inhoud 2">
            <a:extLst>
              <a:ext uri="{FF2B5EF4-FFF2-40B4-BE49-F238E27FC236}">
                <a16:creationId xmlns:a16="http://schemas.microsoft.com/office/drawing/2014/main" id="{BAB7C0DD-E7F9-4ED6-A777-69858A7E1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dirty="0" err="1"/>
              <a:t>Statespace</a:t>
            </a:r>
            <a:r>
              <a:rPr lang="en-US" dirty="0"/>
              <a:t> = 3</a:t>
            </a:r>
            <a:r>
              <a:rPr lang="en-US" baseline="30000" dirty="0"/>
              <a:t>n-2</a:t>
            </a:r>
            <a:r>
              <a:rPr lang="en-US" dirty="0"/>
              <a:t> * 2/3</a:t>
            </a:r>
            <a:endParaRPr lang="nl-NL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991D5D67-B596-4C55-B768-968248613441}"/>
              </a:ext>
            </a:extLst>
          </p:cNvPr>
          <p:cNvCxnSpPr/>
          <p:nvPr/>
        </p:nvCxnSpPr>
        <p:spPr>
          <a:xfrm>
            <a:off x="3604334" y="3950561"/>
            <a:ext cx="87001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242C39F-5AE7-47F5-8745-1423133661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2" r="43931"/>
          <a:stretch/>
        </p:blipFill>
        <p:spPr>
          <a:xfrm>
            <a:off x="1610762" y="3039131"/>
            <a:ext cx="1528439" cy="1822862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41FBE2B4-ECD3-49A4-9742-DBE9158C6403}"/>
              </a:ext>
            </a:extLst>
          </p:cNvPr>
          <p:cNvSpPr txBox="1"/>
          <p:nvPr/>
        </p:nvSpPr>
        <p:spPr>
          <a:xfrm>
            <a:off x="5635738" y="3350397"/>
            <a:ext cx="2057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=</a:t>
            </a:r>
            <a:endParaRPr lang="nl-NL" sz="720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ED2F917F-B9B2-435C-8B4C-2080F714B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t="-7727" r="-1813" b="7727"/>
          <a:stretch/>
        </p:blipFill>
        <p:spPr>
          <a:xfrm>
            <a:off x="5635738" y="1704118"/>
            <a:ext cx="1802167" cy="1822862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4BA870F8-9EBA-452F-938B-E7DDFB77CB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8" t="-7727" r="-1813" b="7727"/>
          <a:stretch/>
        </p:blipFill>
        <p:spPr>
          <a:xfrm flipH="1">
            <a:off x="4605826" y="4188800"/>
            <a:ext cx="1802166" cy="1822862"/>
          </a:xfrm>
          <a:prstGeom prst="rect">
            <a:avLst/>
          </a:prstGeom>
        </p:spPr>
      </p:pic>
      <p:sp>
        <p:nvSpPr>
          <p:cNvPr id="5" name="Niet toegestaan-symbool 4">
            <a:extLst>
              <a:ext uri="{FF2B5EF4-FFF2-40B4-BE49-F238E27FC236}">
                <a16:creationId xmlns:a16="http://schemas.microsoft.com/office/drawing/2014/main" id="{E5214E81-A80F-4ADA-A5FE-466967B1FA37}"/>
              </a:ext>
            </a:extLst>
          </p:cNvPr>
          <p:cNvSpPr/>
          <p:nvPr/>
        </p:nvSpPr>
        <p:spPr>
          <a:xfrm>
            <a:off x="1704512" y="3409784"/>
            <a:ext cx="344010" cy="344010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31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Algoritmes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en-GB" dirty="0"/>
          </a:p>
        </p:txBody>
      </p:sp>
      <p:pic>
        <p:nvPicPr>
          <p:cNvPr id="1030" name="Picture 6" descr="Image result for shove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70" y="30494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readth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912" y="3153393"/>
            <a:ext cx="1337048" cy="133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flashlight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453" y="3308852"/>
            <a:ext cx="1153366" cy="115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greedy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33" y="3251440"/>
            <a:ext cx="1168083" cy="116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5203" y="3392488"/>
            <a:ext cx="1016997" cy="101699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6564" y="3413717"/>
            <a:ext cx="1143677" cy="1143677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598506" y="4490441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Depth</a:t>
            </a:r>
            <a:endParaRPr lang="en-GB" dirty="0"/>
          </a:p>
        </p:txBody>
      </p:sp>
      <p:sp>
        <p:nvSpPr>
          <p:cNvPr id="9" name="Tekstvak 8"/>
          <p:cNvSpPr txBox="1"/>
          <p:nvPr/>
        </p:nvSpPr>
        <p:spPr>
          <a:xfrm>
            <a:off x="2276087" y="449044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Breadth</a:t>
            </a:r>
            <a:endParaRPr lang="en-GB" dirty="0"/>
          </a:p>
        </p:txBody>
      </p:sp>
      <p:sp>
        <p:nvSpPr>
          <p:cNvPr id="10" name="Tekstvak 9"/>
          <p:cNvSpPr txBox="1"/>
          <p:nvPr/>
        </p:nvSpPr>
        <p:spPr>
          <a:xfrm>
            <a:off x="3998644" y="4490441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Greedy</a:t>
            </a:r>
            <a:endParaRPr lang="en-GB" dirty="0"/>
          </a:p>
        </p:txBody>
      </p:sp>
      <p:sp>
        <p:nvSpPr>
          <p:cNvPr id="11" name="Tekstvak 10"/>
          <p:cNvSpPr txBox="1"/>
          <p:nvPr/>
        </p:nvSpPr>
        <p:spPr>
          <a:xfrm>
            <a:off x="5539745" y="449044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Random</a:t>
            </a:r>
            <a:endParaRPr lang="en-GB" dirty="0"/>
          </a:p>
        </p:txBody>
      </p:sp>
      <p:sp>
        <p:nvSpPr>
          <p:cNvPr id="12" name="Tekstvak 11"/>
          <p:cNvSpPr txBox="1"/>
          <p:nvPr/>
        </p:nvSpPr>
        <p:spPr>
          <a:xfrm>
            <a:off x="7092106" y="449044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Beam</a:t>
            </a:r>
            <a:endParaRPr lang="en-GB" dirty="0"/>
          </a:p>
        </p:txBody>
      </p:sp>
      <p:sp>
        <p:nvSpPr>
          <p:cNvPr id="14" name="Tekstvak 13"/>
          <p:cNvSpPr txBox="1"/>
          <p:nvPr/>
        </p:nvSpPr>
        <p:spPr>
          <a:xfrm>
            <a:off x="8191309" y="4505387"/>
            <a:ext cx="180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Branch&amp;Bound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5479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0199" y="609600"/>
            <a:ext cx="8596668" cy="1320800"/>
          </a:xfrm>
        </p:spPr>
        <p:txBody>
          <a:bodyPr/>
          <a:lstStyle/>
          <a:p>
            <a:r>
              <a:rPr lang="nl-NL" dirty="0"/>
              <a:t>Random</a:t>
            </a:r>
          </a:p>
        </p:txBody>
      </p:sp>
      <p:pic>
        <p:nvPicPr>
          <p:cNvPr id="72" name="Afbeelding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634" y="3881029"/>
            <a:ext cx="5371042" cy="1743607"/>
          </a:xfrm>
          <a:prstGeom prst="rect">
            <a:avLst/>
          </a:prstGeom>
        </p:spPr>
      </p:pic>
      <p:sp>
        <p:nvSpPr>
          <p:cNvPr id="73" name="Tekstvak 72"/>
          <p:cNvSpPr txBox="1"/>
          <p:nvPr/>
        </p:nvSpPr>
        <p:spPr>
          <a:xfrm>
            <a:off x="4212609" y="5439970"/>
            <a:ext cx="188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Start over </a:t>
            </a:r>
          </a:p>
        </p:txBody>
      </p:sp>
      <p:cxnSp>
        <p:nvCxnSpPr>
          <p:cNvPr id="6" name="Rechte verbindingslijn 5"/>
          <p:cNvCxnSpPr/>
          <p:nvPr/>
        </p:nvCxnSpPr>
        <p:spPr>
          <a:xfrm>
            <a:off x="1592047" y="3355088"/>
            <a:ext cx="4412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24"/>
          <p:cNvCxnSpPr/>
          <p:nvPr/>
        </p:nvCxnSpPr>
        <p:spPr>
          <a:xfrm>
            <a:off x="4424923" y="3385300"/>
            <a:ext cx="4412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al 6"/>
          <p:cNvSpPr/>
          <p:nvPr/>
        </p:nvSpPr>
        <p:spPr>
          <a:xfrm flipH="1">
            <a:off x="1446904" y="3209946"/>
            <a:ext cx="290287" cy="2902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al 7"/>
          <p:cNvSpPr/>
          <p:nvPr/>
        </p:nvSpPr>
        <p:spPr>
          <a:xfrm flipH="1">
            <a:off x="1876529" y="3209945"/>
            <a:ext cx="290287" cy="2902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Rechte verbindingslijn met pijl 8"/>
          <p:cNvCxnSpPr/>
          <p:nvPr/>
        </p:nvCxnSpPr>
        <p:spPr>
          <a:xfrm flipV="1">
            <a:off x="2330823" y="3355088"/>
            <a:ext cx="13805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 flipH="1">
            <a:off x="4398773" y="3355088"/>
            <a:ext cx="20277" cy="108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al 11"/>
          <p:cNvSpPr/>
          <p:nvPr/>
        </p:nvSpPr>
        <p:spPr>
          <a:xfrm flipH="1">
            <a:off x="4273907" y="3209946"/>
            <a:ext cx="290287" cy="2902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Ovaal 12"/>
          <p:cNvSpPr/>
          <p:nvPr/>
        </p:nvSpPr>
        <p:spPr>
          <a:xfrm flipH="1">
            <a:off x="4703532" y="3209945"/>
            <a:ext cx="290287" cy="2902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Rechte verbindingslijn 13"/>
          <p:cNvCxnSpPr/>
          <p:nvPr/>
        </p:nvCxnSpPr>
        <p:spPr>
          <a:xfrm>
            <a:off x="4848675" y="2941431"/>
            <a:ext cx="0" cy="2685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al 14"/>
          <p:cNvSpPr/>
          <p:nvPr/>
        </p:nvSpPr>
        <p:spPr>
          <a:xfrm flipH="1">
            <a:off x="4703532" y="2825376"/>
            <a:ext cx="290287" cy="29028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6" name="Rechte verbindingslijn 15"/>
          <p:cNvCxnSpPr/>
          <p:nvPr/>
        </p:nvCxnSpPr>
        <p:spPr>
          <a:xfrm>
            <a:off x="7685848" y="3137547"/>
            <a:ext cx="4412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>
            <a:off x="7256226" y="3547318"/>
            <a:ext cx="4412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al 17"/>
          <p:cNvSpPr/>
          <p:nvPr/>
        </p:nvSpPr>
        <p:spPr>
          <a:xfrm flipH="1">
            <a:off x="7111083" y="3402176"/>
            <a:ext cx="290287" cy="2902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18"/>
          <p:cNvSpPr/>
          <p:nvPr/>
        </p:nvSpPr>
        <p:spPr>
          <a:xfrm flipH="1">
            <a:off x="7540708" y="3402175"/>
            <a:ext cx="290287" cy="2902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Rechte verbindingslijn 19"/>
          <p:cNvCxnSpPr/>
          <p:nvPr/>
        </p:nvCxnSpPr>
        <p:spPr>
          <a:xfrm>
            <a:off x="7685851" y="3133661"/>
            <a:ext cx="0" cy="2685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Ovaal 20"/>
          <p:cNvSpPr/>
          <p:nvPr/>
        </p:nvSpPr>
        <p:spPr>
          <a:xfrm flipH="1">
            <a:off x="7540708" y="2988519"/>
            <a:ext cx="290287" cy="29028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Ovaal 21"/>
          <p:cNvSpPr/>
          <p:nvPr/>
        </p:nvSpPr>
        <p:spPr>
          <a:xfrm flipH="1">
            <a:off x="7999508" y="2988519"/>
            <a:ext cx="290287" cy="2902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3" name="Rechte verbindingslijn met pijl 22"/>
          <p:cNvCxnSpPr/>
          <p:nvPr/>
        </p:nvCxnSpPr>
        <p:spPr>
          <a:xfrm>
            <a:off x="5519585" y="3355088"/>
            <a:ext cx="1152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Afbeelding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865"/>
            <a:ext cx="1143677" cy="114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755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9230</TotalTime>
  <Words>315</Words>
  <Application>Microsoft Office PowerPoint</Application>
  <PresentationFormat>Breedbeeld</PresentationFormat>
  <Paragraphs>151</Paragraphs>
  <Slides>17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Facet</vt:lpstr>
      <vt:lpstr>Protein pow(d)er </vt:lpstr>
      <vt:lpstr>Inleiding </vt:lpstr>
      <vt:lpstr>Vouwing</vt:lpstr>
      <vt:lpstr>Onze case</vt:lpstr>
      <vt:lpstr>State space</vt:lpstr>
      <vt:lpstr>State space - draaisymmetrie</vt:lpstr>
      <vt:lpstr>State space - spiegelsymmetrie</vt:lpstr>
      <vt:lpstr>Algoritmes</vt:lpstr>
      <vt:lpstr>Random</vt:lpstr>
      <vt:lpstr>Data distributie</vt:lpstr>
      <vt:lpstr>Branch &amp; bound (Chen &amp; Huang, 2005)</vt:lpstr>
      <vt:lpstr>Beam Search</vt:lpstr>
      <vt:lpstr>Verschillende beams</vt:lpstr>
      <vt:lpstr>Beam tijd</vt:lpstr>
      <vt:lpstr>Resultaten (2D)</vt:lpstr>
      <vt:lpstr>Beste proteïnes </vt:lpstr>
      <vt:lpstr>Beste Proteïnes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 folding</dc:title>
  <dc:creator>Amber Mayenburg</dc:creator>
  <cp:lastModifiedBy>Machiel Cligge</cp:lastModifiedBy>
  <cp:revision>69</cp:revision>
  <dcterms:created xsi:type="dcterms:W3CDTF">2019-05-03T07:39:33Z</dcterms:created>
  <dcterms:modified xsi:type="dcterms:W3CDTF">2019-05-24T12:41:17Z</dcterms:modified>
</cp:coreProperties>
</file>